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83" r:id="rId5"/>
    <p:sldId id="320" r:id="rId6"/>
    <p:sldId id="321" r:id="rId7"/>
    <p:sldId id="323" r:id="rId8"/>
    <p:sldId id="324" r:id="rId9"/>
    <p:sldId id="319" r:id="rId10"/>
    <p:sldId id="31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84"/>
    <a:srgbClr val="007983"/>
    <a:srgbClr val="858585"/>
    <a:srgbClr val="FAA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636" y="1315091"/>
            <a:ext cx="10252364" cy="554805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02155"/>
            <a:ext cx="9144000" cy="4019800"/>
          </a:xfrm>
        </p:spPr>
        <p:txBody>
          <a:bodyPr/>
          <a:lstStyle>
            <a:lvl1pPr marL="0" indent="0" algn="l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858" y="5794625"/>
            <a:ext cx="942536" cy="926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97" y="-20549"/>
            <a:ext cx="12253645" cy="114877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807229" y="6202438"/>
            <a:ext cx="72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600" spc="200" baseline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Street Combined Sewer Separation Project </a:t>
            </a:r>
            <a:endParaRPr lang="en-US" sz="1600" spc="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 flipH="1" flipV="1">
            <a:off x="-41096" y="6452171"/>
            <a:ext cx="4214085" cy="0"/>
          </a:xfrm>
          <a:prstGeom prst="line">
            <a:avLst/>
          </a:prstGeom>
          <a:ln w="34925"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8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2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25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6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636" y="460441"/>
            <a:ext cx="10252364" cy="554805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47505"/>
            <a:ext cx="9144000" cy="4874450"/>
          </a:xfrm>
        </p:spPr>
        <p:txBody>
          <a:bodyPr/>
          <a:lstStyle>
            <a:lvl1pPr marL="0" indent="0" algn="l">
              <a:buNone/>
              <a:defRPr sz="2400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858" y="5794625"/>
            <a:ext cx="942536" cy="9268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929974" y="6202438"/>
            <a:ext cx="7096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spc="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600" spc="200" baseline="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Street Combined Sewer Separation Project </a:t>
            </a:r>
            <a:endParaRPr lang="en-US" sz="1600" spc="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flipH="1" flipV="1">
            <a:off x="-41096" y="6452171"/>
            <a:ext cx="4146168" cy="0"/>
          </a:xfrm>
          <a:prstGeom prst="line">
            <a:avLst/>
          </a:prstGeom>
          <a:ln w="34925"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60"/>
          <a:stretch/>
        </p:blipFill>
        <p:spPr>
          <a:xfrm>
            <a:off x="-1" y="0"/>
            <a:ext cx="12192001" cy="3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55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60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0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0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4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3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43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CB081-74CC-4B2F-AC60-34D295802A46}" type="datetimeFigureOut">
              <a:rPr lang="en-US" smtClean="0"/>
              <a:t>10/24/2016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BCC9-BF75-4BC0-A51A-6B913D0675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8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658"/>
            <a:ext cx="12192000" cy="228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2347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281521"/>
            <a:ext cx="1089221" cy="1089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7790" y="1458072"/>
            <a:ext cx="789055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Village of Villa Park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18582"/>
            <a:ext cx="12192000" cy="123290"/>
          </a:xfrm>
          <a:prstGeom prst="rect">
            <a:avLst/>
          </a:prstGeom>
          <a:solidFill>
            <a:srgbClr val="FA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27"/>
          <a:stretch/>
        </p:blipFill>
        <p:spPr>
          <a:xfrm>
            <a:off x="10880332" y="5486375"/>
            <a:ext cx="1044851" cy="980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886" y="5068939"/>
            <a:ext cx="30206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October 24, 2016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342" y="5507142"/>
            <a:ext cx="10040527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Adobe Gothic Std B" panose="020B0800000000000000" pitchFamily="34" charset="-128"/>
              </a:rPr>
              <a:t>Washington Street Combined Sewer Separation Project</a:t>
            </a:r>
          </a:p>
        </p:txBody>
      </p:sp>
    </p:spTree>
    <p:extLst>
      <p:ext uri="{BB962C8B-B14F-4D97-AF65-F5344CB8AC3E}">
        <p14:creationId xmlns:p14="http://schemas.microsoft.com/office/powerpoint/2010/main" val="166417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636" y="460441"/>
            <a:ext cx="10252364" cy="974954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Flood Improvement Projects</a:t>
            </a:r>
            <a:br>
              <a:rPr lang="en-US" dirty="0"/>
            </a:br>
            <a:r>
              <a:rPr lang="en-US" dirty="0"/>
              <a:t>100-Year Level of Protection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349" y="2117119"/>
            <a:ext cx="4544292" cy="325356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Create 12.4 ac-ft of gravity-drained flood storage on existing private &amp; Village owned lots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/>
              <a:t>Washington sewer separation (previously discussed)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Removes 15 homes from 100-year inundation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3” of ponding on Monterey Ave </a:t>
            </a:r>
            <a:br>
              <a:rPr lang="en-US" sz="1800" dirty="0"/>
            </a:br>
            <a:r>
              <a:rPr lang="en-US" sz="1800" dirty="0"/>
              <a:t>for the 100-year event</a:t>
            </a:r>
          </a:p>
          <a:p>
            <a:r>
              <a:rPr lang="en-US" sz="1800" dirty="0"/>
              <a:t>   </a:t>
            </a:r>
          </a:p>
          <a:p>
            <a:pPr>
              <a:defRPr/>
            </a:pPr>
            <a:r>
              <a:rPr lang="en-US" sz="1800" dirty="0"/>
              <a:t>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181601" y="5506625"/>
            <a:ext cx="60061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Century Gothic" panose="020B0502020202020204" pitchFamily="34" charset="0"/>
              </a:rPr>
              <a:t>Conceptual Project Cost </a:t>
            </a:r>
            <a:r>
              <a:rPr 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= $8.0 million*</a:t>
            </a:r>
          </a:p>
          <a:p>
            <a:r>
              <a:rPr lang="en-US" sz="1600" b="1" dirty="0">
                <a:solidFill>
                  <a:prstClr val="black"/>
                </a:solidFill>
                <a:effectLst>
                  <a:outerShdw blurRad="50800" dist="50800" dir="5400000" algn="ctr" rotWithShape="0">
                    <a:srgbClr val="FFFFFF"/>
                  </a:outerShdw>
                </a:effectLst>
                <a:latin typeface="Century Gothic" panose="020B0502020202020204" pitchFamily="34" charset="0"/>
              </a:rPr>
              <a:t>*does not include land acquisition</a:t>
            </a:r>
          </a:p>
          <a:p>
            <a:endParaRPr lang="en-US" sz="2000" b="1" dirty="0">
              <a:solidFill>
                <a:prstClr val="black"/>
              </a:solidFill>
              <a:effectLst>
                <a:outerShdw blurRad="50800" dist="50800" dir="5400000" algn="ctr" rotWithShape="0">
                  <a:srgbClr val="FFFFFF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681" y="1705687"/>
            <a:ext cx="6108798" cy="38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77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858585"/>
                </a:solidFill>
              </a:rPr>
              <a:t>Project Background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02155"/>
            <a:ext cx="9144000" cy="3912261"/>
          </a:xfrm>
        </p:spPr>
        <p:txBody>
          <a:bodyPr>
            <a:normAutofit fontScale="92500" lnSpcReduction="10000"/>
          </a:bodyPr>
          <a:lstStyle/>
          <a:p>
            <a:pPr marL="742950" lvl="1" indent="-285750" algn="l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Washington Street Combined Sewer Separation originally identified in the Comprehensive Flood Plan</a:t>
            </a:r>
          </a:p>
          <a:p>
            <a:pPr marL="742950" lvl="1" indent="-285750" algn="l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Area currently consists of combined sewer intermixed with separate storm sewer</a:t>
            </a:r>
          </a:p>
          <a:p>
            <a:pPr marL="742950" lvl="1" indent="-285750" algn="l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Combined sewer separation must be completed prior to implementing flood improvement projects </a:t>
            </a:r>
          </a:p>
          <a:p>
            <a:pPr marL="742950" lvl="1" indent="-285750" algn="l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Proposed storm sewer will service areas that currently drain to combined sewer</a:t>
            </a:r>
          </a:p>
          <a:p>
            <a:pPr marL="742950" lvl="1" indent="-285750" algn="l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</a:rPr>
              <a:t>Allows for future elimination of 48-inch Combined Sewer Overflow (CSO) to Salt Creek and construction of previously identified flood reduction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4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632" y="858228"/>
            <a:ext cx="6208899" cy="554805"/>
          </a:xfrm>
        </p:spPr>
        <p:txBody>
          <a:bodyPr>
            <a:normAutofit fontScale="90000"/>
          </a:bodyPr>
          <a:lstStyle/>
          <a:p>
            <a:r>
              <a:rPr lang="en-US" dirty="0"/>
              <a:t>Washington Street Sewer Combined Separation Area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586" y="1631325"/>
            <a:ext cx="5128491" cy="4209553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Village Area = 3000 acres</a:t>
            </a:r>
          </a:p>
          <a:p>
            <a:pPr marL="342900" indent="-342900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Combined Sewer Area = 1200 acres</a:t>
            </a:r>
          </a:p>
          <a:p>
            <a:pPr marL="342900" indent="-342900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Goal is 100% sewer separation in this area</a:t>
            </a:r>
          </a:p>
          <a:p>
            <a:pPr marL="342900" indent="-342900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Combined sewers intermixed with separate storm sewers</a:t>
            </a:r>
          </a:p>
          <a:p>
            <a:pPr marL="342900" indent="-342900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Combined Sewer in area drains to Salt Creek</a:t>
            </a:r>
          </a:p>
          <a:p>
            <a:pPr marL="342900" indent="-342900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Existing separate storm sewers in area drain to both Sugar Creek &amp; Salt Creek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50" y="518242"/>
            <a:ext cx="3559411" cy="56187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1172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285300"/>
            <a:ext cx="12192000" cy="5548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Washington Street Existing Combined Sewer Drainage</a:t>
            </a: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2076987" y="6181219"/>
            <a:ext cx="8144312" cy="2966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combined sewer system drains 87 acres of tributary area and storm sewer surcharge contributes additional overland flow to the flood depressions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874" y="1019205"/>
            <a:ext cx="8282963" cy="51048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712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89" y="1292773"/>
            <a:ext cx="7857417" cy="48689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636" y="430925"/>
            <a:ext cx="10252364" cy="861848"/>
          </a:xfrm>
        </p:spPr>
        <p:txBody>
          <a:bodyPr>
            <a:normAutofit fontScale="90000"/>
          </a:bodyPr>
          <a:lstStyle/>
          <a:p>
            <a:r>
              <a:rPr lang="en-US" dirty="0"/>
              <a:t>Washington Street Combined Sewer Separation</a:t>
            </a:r>
            <a:br>
              <a:rPr lang="en-US" dirty="0"/>
            </a:br>
            <a:r>
              <a:rPr lang="en-US" sz="2000" dirty="0">
                <a:solidFill>
                  <a:srgbClr val="006884"/>
                </a:solidFill>
              </a:rPr>
              <a:t>Install New Storm Sewer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8238" y="5657545"/>
            <a:ext cx="348361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Project Cost Estimate = $8.7 Million </a:t>
            </a:r>
          </a:p>
        </p:txBody>
      </p:sp>
    </p:spTree>
    <p:extLst>
      <p:ext uri="{BB962C8B-B14F-4D97-AF65-F5344CB8AC3E}">
        <p14:creationId xmlns:p14="http://schemas.microsoft.com/office/powerpoint/2010/main" val="424884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70" y="1292773"/>
            <a:ext cx="7498964" cy="46422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636" y="430925"/>
            <a:ext cx="10252364" cy="861848"/>
          </a:xfrm>
        </p:spPr>
        <p:txBody>
          <a:bodyPr>
            <a:normAutofit fontScale="90000"/>
          </a:bodyPr>
          <a:lstStyle/>
          <a:p>
            <a:r>
              <a:rPr lang="en-US" dirty="0"/>
              <a:t>Washington Street Combined Sewer Separation</a:t>
            </a:r>
            <a:br>
              <a:rPr lang="en-US" dirty="0"/>
            </a:br>
            <a:r>
              <a:rPr lang="en-US" sz="2000" dirty="0">
                <a:solidFill>
                  <a:srgbClr val="006884"/>
                </a:solidFill>
              </a:rPr>
              <a:t>Install New Storm Sewer</a:t>
            </a:r>
          </a:p>
        </p:txBody>
      </p:sp>
      <p:sp>
        <p:nvSpPr>
          <p:cNvPr id="11" name="Subtitle 3"/>
          <p:cNvSpPr txBox="1">
            <a:spLocks/>
          </p:cNvSpPr>
          <p:nvPr/>
        </p:nvSpPr>
        <p:spPr>
          <a:xfrm>
            <a:off x="1049986" y="5953521"/>
            <a:ext cx="9718533" cy="499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006884"/>
                </a:solidFill>
                <a:latin typeface="Century Gothic" panose="020B0502020202020204" pitchFamily="34" charset="0"/>
              </a:rPr>
              <a:t>Provides immediate flood reduction benefit to problem areas for higher frequency storm events</a:t>
            </a:r>
          </a:p>
        </p:txBody>
      </p:sp>
    </p:spTree>
    <p:extLst>
      <p:ext uri="{BB962C8B-B14F-4D97-AF65-F5344CB8AC3E}">
        <p14:creationId xmlns:p14="http://schemas.microsoft.com/office/powerpoint/2010/main" val="160350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Proposed storm sewer ties into existing 48-inch combined sewer outlet to Salt Creek - </a:t>
            </a:r>
            <a:r>
              <a:rPr lang="en-US" b="1" dirty="0"/>
              <a:t>no new sewer construction under Route 83 is required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Project will incorporate green infrastructure components from Conservation Design Forum Plan:</a:t>
            </a:r>
          </a:p>
          <a:p>
            <a:pPr marL="800100" lvl="1" indent="-342900" algn="l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Grant Street permeable pavers</a:t>
            </a:r>
          </a:p>
          <a:p>
            <a:pPr marL="800100" lvl="1" indent="-342900" algn="l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 err="1"/>
              <a:t>Bioretention</a:t>
            </a:r>
            <a:r>
              <a:rPr lang="en-US" dirty="0"/>
              <a:t> basin</a:t>
            </a:r>
          </a:p>
          <a:p>
            <a:pPr marL="800100" lvl="1" indent="-342900" algn="l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Rain gardens and </a:t>
            </a:r>
            <a:r>
              <a:rPr lang="en-US" dirty="0" err="1"/>
              <a:t>bioswales</a:t>
            </a:r>
            <a:endParaRPr lang="en-US" dirty="0"/>
          </a:p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Green infrastructure components provide significant stormwater quality benefits and flood reduction for events up to the 10-year storm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DuPage County will contribute up to $1 million in funding through a CDBG-DR grant for the green infrastructure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5636" y="430925"/>
            <a:ext cx="10252364" cy="861848"/>
          </a:xfrm>
        </p:spPr>
        <p:txBody>
          <a:bodyPr>
            <a:normAutofit fontScale="90000"/>
          </a:bodyPr>
          <a:lstStyle/>
          <a:p>
            <a:r>
              <a:rPr lang="en-US" dirty="0"/>
              <a:t>Washington Street Combined Sewer Separation</a:t>
            </a:r>
            <a:br>
              <a:rPr lang="en-US" dirty="0"/>
            </a:br>
            <a:endParaRPr lang="en-US" sz="2000" dirty="0">
              <a:solidFill>
                <a:srgbClr val="006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1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64284"/>
            <a:ext cx="9144000" cy="49429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 Cost Estimate = $8.7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Reduces potential for sewer backup for approximately </a:t>
            </a:r>
            <a:r>
              <a:rPr lang="en-US" b="1" dirty="0"/>
              <a:t>400 homes </a:t>
            </a:r>
            <a:r>
              <a:rPr lang="en-US" dirty="0"/>
              <a:t>currently serviced by combined sewer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Separates 87 acres of combined sewer tributary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for future elimination of CSO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for construction of above ground flood storage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15636" y="430925"/>
            <a:ext cx="10252364" cy="861848"/>
          </a:xfrm>
        </p:spPr>
        <p:txBody>
          <a:bodyPr>
            <a:normAutofit/>
          </a:bodyPr>
          <a:lstStyle/>
          <a:p>
            <a:r>
              <a:rPr lang="en-US" dirty="0"/>
              <a:t>Project Benefits Summary</a:t>
            </a:r>
            <a:br>
              <a:rPr lang="en-US" dirty="0"/>
            </a:br>
            <a:endParaRPr lang="en-US" sz="2000" dirty="0">
              <a:solidFill>
                <a:srgbClr val="006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5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Washington Street Combined Sewer Separation Project in combination with other completed/ongoing projects will achieve 100% sewer separation south of the Prairie Path</a:t>
            </a:r>
          </a:p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342900" indent="-342900"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/>
              <a:t>Combined sewer separation projects south of Prairie Path: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022137"/>
              </p:ext>
            </p:extLst>
          </p:nvPr>
        </p:nvGraphicFramePr>
        <p:xfrm>
          <a:off x="1853969" y="3484062"/>
          <a:ext cx="8221210" cy="2270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8483">
                  <a:extLst>
                    <a:ext uri="{9D8B030D-6E8A-4147-A177-3AD203B41FA5}">
                      <a16:colId xmlns:a16="http://schemas.microsoft.com/office/drawing/2014/main" val="2071236846"/>
                    </a:ext>
                  </a:extLst>
                </a:gridCol>
                <a:gridCol w="1971412">
                  <a:extLst>
                    <a:ext uri="{9D8B030D-6E8A-4147-A177-3AD203B41FA5}">
                      <a16:colId xmlns:a16="http://schemas.microsoft.com/office/drawing/2014/main" val="1344340716"/>
                    </a:ext>
                  </a:extLst>
                </a:gridCol>
                <a:gridCol w="2961315">
                  <a:extLst>
                    <a:ext uri="{9D8B030D-6E8A-4147-A177-3AD203B41FA5}">
                      <a16:colId xmlns:a16="http://schemas.microsoft.com/office/drawing/2014/main" val="365079884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Project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Status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Drainage Area Converted from Combined to Storm (acres)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12032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Washington Street Sewer Separation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</a:rPr>
                        <a:t>Design Phase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86.9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9885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Park Boulevard Reconstruction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Complete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15.3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96345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Michigan Avenue Sewer Separation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Tentative Bid – Nov. 2016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8.3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3625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Astor Myrtle Sewer Separation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Design Phase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07829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Wisconsin Avenue Sewer Separation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Concept Level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12.4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1437995"/>
                  </a:ext>
                </a:extLst>
              </a:tr>
              <a:tr h="1905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772587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Total Separation Area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3733033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5636" y="430925"/>
            <a:ext cx="10252364" cy="861848"/>
          </a:xfrm>
        </p:spPr>
        <p:txBody>
          <a:bodyPr>
            <a:normAutofit/>
          </a:bodyPr>
          <a:lstStyle/>
          <a:p>
            <a:r>
              <a:rPr lang="en-US" dirty="0"/>
              <a:t>Project Benefits Summary</a:t>
            </a:r>
            <a:br>
              <a:rPr lang="en-US" dirty="0"/>
            </a:br>
            <a:endParaRPr lang="en-US" sz="2000" dirty="0">
              <a:solidFill>
                <a:srgbClr val="006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59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476</Words>
  <Application>Microsoft Office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Adobe Gothic Std B</vt:lpstr>
      <vt:lpstr>Arial</vt:lpstr>
      <vt:lpstr>Calibri</vt:lpstr>
      <vt:lpstr>Calibri Light</vt:lpstr>
      <vt:lpstr>Century Gothic</vt:lpstr>
      <vt:lpstr>Office Theme</vt:lpstr>
      <vt:lpstr>PowerPoint Presentation</vt:lpstr>
      <vt:lpstr>Project Background</vt:lpstr>
      <vt:lpstr>Washington Street Sewer Combined Separation Area</vt:lpstr>
      <vt:lpstr>PowerPoint Presentation</vt:lpstr>
      <vt:lpstr>Washington Street Combined Sewer Separation Install New Storm Sewer</vt:lpstr>
      <vt:lpstr>Washington Street Combined Sewer Separation Install New Storm Sewer</vt:lpstr>
      <vt:lpstr>Washington Street Combined Sewer Separation </vt:lpstr>
      <vt:lpstr>Project Benefits Summary </vt:lpstr>
      <vt:lpstr>Project Benefits Summary </vt:lpstr>
      <vt:lpstr>Future Flood Improvement Projects 100-Year Level of Protection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Harford</dc:creator>
  <cp:lastModifiedBy>Michael Burke</cp:lastModifiedBy>
  <cp:revision>165</cp:revision>
  <dcterms:created xsi:type="dcterms:W3CDTF">2015-04-02T15:14:53Z</dcterms:created>
  <dcterms:modified xsi:type="dcterms:W3CDTF">2016-10-24T21:06:12Z</dcterms:modified>
</cp:coreProperties>
</file>